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4630400" cy="8229600"/>
  <p:notesSz cx="8229600" cy="14630400"/>
  <p:embeddedFontLst>
    <p:embeddedFont>
      <p:font typeface="Roboto" panose="02000000000000000000" pitchFamily="2" charset="0"/>
      <p:regular r:id="rId15"/>
    </p:embeddedFont>
    <p:embeddedFont>
      <p:font typeface="Roboto Mono Medium" panose="00000009000000000000" pitchFamily="49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2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9586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D3D8E0-705C-E484-C8A6-E1DE66951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5BD661-D4DD-AC58-7DFC-C735916D44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5AE714-6A46-78D9-DE02-93DC55A254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1503D4-7AB4-67CD-9724-2D12D11586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244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jp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1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6375D-CF62-6F68-FFA5-BA30817CF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D567353-5C12-A4B9-6605-A54D5DACE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8" y="0"/>
            <a:ext cx="14608872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18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69F5F2E-6D8E-62D2-F9F6-2BFFFFCF6FB1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8589764" y="2172772"/>
            <a:ext cx="524684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معايير التحكيم وكيف نلبيها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3079909"/>
            <a:ext cx="7556421" cy="2976801"/>
          </a:xfrm>
          <a:prstGeom prst="roundRect">
            <a:avLst>
              <a:gd name="adj" fmla="val 1143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0058400" y="3079909"/>
            <a:ext cx="3778210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774561" y="33067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وضوح الفكرة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5214" y="3797141"/>
            <a:ext cx="33245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اسم واضح ومباشر "كنوز مصر الخفية" ومرفق ملف شروح موجز.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3079909"/>
            <a:ext cx="3778210" cy="1669852"/>
          </a:xfrm>
          <a:prstGeom prst="rect">
            <a:avLst/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6280190" y="3079909"/>
            <a:ext cx="30480" cy="1669852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996351" y="33067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الجودة البصرية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507004" y="3797141"/>
            <a:ext cx="33245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ثلاثة ألوان متناسقة، خطوط واضحة، وتباين مناسب للقراءة.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749760"/>
            <a:ext cx="7556421" cy="1306949"/>
          </a:xfrm>
          <a:prstGeom prst="rect">
            <a:avLst/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280190" y="4749760"/>
            <a:ext cx="7556421" cy="30480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774561" y="49765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الأداء والابتكار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7004" y="546699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صفر مكتبات، انيميشن CSS، ميزات مبتكرة مثل cursor و3D parallax.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DB45F9D-B2F4-DCD3-0E77-3AC5AC88C85F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9638943" y="2544366"/>
            <a:ext cx="420516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خريطة الطريق والمهام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9638943" y="3338155"/>
            <a:ext cx="4205168" cy="2494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أبحاث ميدانية وتوثيق: 4 أسابيع</a:t>
            </a:r>
            <a:endParaRPr lang="en-US" sz="1750" dirty="0"/>
          </a:p>
          <a:p>
            <a:pPr marL="342900" indent="-342900" algn="r" rtl="1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تصميم واجهة وتجربة المستخدم: 3 أسابيع</a:t>
            </a:r>
            <a:endParaRPr lang="en-US" sz="1750" dirty="0"/>
          </a:p>
          <a:p>
            <a:pPr marL="342900" indent="-342900" algn="r" rtl="1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تطوير ودمج المحتوى: 4 أسابيع</a:t>
            </a:r>
            <a:endParaRPr lang="en-US" sz="1750" dirty="0"/>
          </a:p>
          <a:p>
            <a:pPr marL="342900" indent="-342900" algn="r" rtl="1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اختبارات أداء وتحسين: 2 أسبوعين</a:t>
            </a:r>
            <a:endParaRPr lang="en-US" sz="1750" dirty="0"/>
          </a:p>
          <a:p>
            <a:pPr marL="342900" indent="-342900" algn="r" rtl="1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الإطلاق والتحكيم: تسليم نهائي قبل الموعد بوقت كافٍ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D39F705-AC8A-A32D-057E-F3E019DBA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5467" y="0"/>
            <a:ext cx="14901333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813691" y="232588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450"/>
              </a:lnSpc>
              <a:buNone/>
            </a:pP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3536988" y="4497898"/>
            <a:ext cx="69434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latin typeface="Roboto" pitchFamily="34" charset="0"/>
                <a:ea typeface="Roboto" pitchFamily="34" charset="-122"/>
                <a:cs typeface="Roboto" pitchFamily="34" charset="-120"/>
              </a:rPr>
              <a:t>شكراً لجنة التحكيم والمرافقين. نأمل أن يرى المشروع قيمة في دمج التعليم والسياحة. الخطوات القادمة: توسيع قاعدة البيانات، شراكات محلية، وتجربة ميدانية مع طلاب المدارس.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3536988" y="5586606"/>
            <a:ext cx="7556421" cy="1959385"/>
          </a:xfrm>
          <a:prstGeom prst="roundRect">
            <a:avLst>
              <a:gd name="adj" fmla="val 2565"/>
            </a:avLst>
          </a:prstGeom>
          <a:solidFill>
            <a:srgbClr val="3D4D00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802" y="5930696"/>
            <a:ext cx="283488" cy="226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274104" y="5870093"/>
            <a:ext cx="659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للمزيد: تواصلوا معنا لعرض تجريبي حي وعرض كود المشروع والموارد التعليمية المرفقة.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6E7D3E-FBEE-FF50-AB1A-CB2DA94E1D29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3028990" y="7055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كنوز مصر الخفية — دليل سياحي إلكتروني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4028056" y="574362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مشروع لمسابقة مواقع الويب 2025/2026: موقع يسلّط الضوء على أماكن أثرية وطبيعية محلية غير معروفة لجمهور واسع، بتصميم عصري وتقنيات أداء عالية.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F1E4E24-238C-7570-83BA-8ACBDDADF658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923" y="512524"/>
            <a:ext cx="7556421" cy="1256228"/>
          </a:xfrm>
          <a:prstGeom prst="rect">
            <a:avLst/>
          </a:prstGeom>
        </p:spPr>
      </p:pic>
      <p:pic>
        <p:nvPicPr>
          <p:cNvPr id="6" name="Image 2" descr="preencoded.png">
            <a:extLst>
              <a:ext uri="{FF2B5EF4-FFF2-40B4-BE49-F238E27FC236}">
                <a16:creationId xmlns:a16="http://schemas.microsoft.com/office/drawing/2014/main" id="{49B7CFB3-F5BE-F6ED-AFF8-59882426F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922" y="2281276"/>
            <a:ext cx="7556421" cy="1256228"/>
          </a:xfrm>
          <a:prstGeom prst="rect">
            <a:avLst/>
          </a:prstGeom>
        </p:spPr>
      </p:pic>
      <p:pic>
        <p:nvPicPr>
          <p:cNvPr id="7" name="Image 2" descr="preencoded.png">
            <a:extLst>
              <a:ext uri="{FF2B5EF4-FFF2-40B4-BE49-F238E27FC236}">
                <a16:creationId xmlns:a16="http://schemas.microsoft.com/office/drawing/2014/main" id="{EE8879FC-5C12-B0C1-08E8-9D39D4EB1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921" y="3954515"/>
            <a:ext cx="7556421" cy="1256228"/>
          </a:xfrm>
          <a:prstGeom prst="rect">
            <a:avLst/>
          </a:prstGeom>
        </p:spPr>
      </p:pic>
      <p:pic>
        <p:nvPicPr>
          <p:cNvPr id="8" name="Image 2" descr="preencoded.png">
            <a:extLst>
              <a:ext uri="{FF2B5EF4-FFF2-40B4-BE49-F238E27FC236}">
                <a16:creationId xmlns:a16="http://schemas.microsoft.com/office/drawing/2014/main" id="{52337E1F-BB44-D317-D50E-6FE909EC1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920" y="5818780"/>
            <a:ext cx="7556421" cy="12562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9825CC-8AD6-F431-CCDD-FF5F33477C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663786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3777A8B-4B31-DEAC-927A-416CDA613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9867067" y="25126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لماذا الأماكن الخفية؟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10207228" y="5913582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1341537" y="61403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زاوية مميزة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434043" y="6630815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نركز على مواقع لا يعرفها 90% من السكان المحليين — قيمة فريدة تثير الفضول وتدعم السياحة المجتمعية.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670531" y="5913582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804839" y="61403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هدف تعليمي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897345" y="663081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تنمية وعي الطلاب بالتراث وربط المحتوى بالمناهج: جغرافيا، تاريخ وعلوم بيئية.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07019" y="5913582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2041327" y="61403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قيمة محلية واحترافية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133833" y="6630815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محتوى محلي أصيل مصاحب بتصميم على مستوى مواقع عالمية — الجمع بين الأصالة والجودة.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E263D95-415D-15E7-4657-F89E50ED3255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8064579" y="1942386"/>
            <a:ext cx="577203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هوية التصميم واللوحة البصرية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8495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نظام ألوان للمشروع: استخدام الألوان الأساسية للتأكيد: #DCFF50 (تفتيح وتركيز)، و#141414 للخلفية والنصوص الرئيسية. نمط بصري مستوحى من مصر القديمة مع نهج عصري وموحد.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10171867" y="4193381"/>
            <a:ext cx="3664744" cy="2093714"/>
          </a:xfrm>
          <a:prstGeom prst="roundRect">
            <a:avLst>
              <a:gd name="adj" fmla="val 1625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744081" y="44506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الخطوط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429161" y="4941094"/>
            <a:ext cx="31501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Amiri للعناوين — طابع عربي كلاسيكي. Cairo للنص — وضوح للقراءة. حدّ أقصى خطان.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193381"/>
            <a:ext cx="3664863" cy="2093714"/>
          </a:xfrm>
          <a:prstGeom prst="roundRect">
            <a:avLst>
              <a:gd name="adj" fmla="val 1625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852523" y="44506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التخطيط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37484" y="4941094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Grid غير متماثل، هرمية بصرية واضحة، ومساحات بيضاء واسعة لراحة العين.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38D21C2-9BD0-BCAA-F81E-213165792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393" y="0"/>
            <a:ext cx="5785087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1C2A070-C994-1123-D6BD-0C6A9C298C86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9307592" y="2946797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التقنيات الأساسية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5559981" y="3740587"/>
            <a:ext cx="8284131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HTML5: هيكل دلالي، دعم RTL ومرونة للوصول</a:t>
            </a:r>
            <a:endParaRPr lang="en-US" sz="1750" dirty="0"/>
          </a:p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CSS3: Grid, Flexbox, animations — كل الحركات خفيفة وسريعة</a:t>
            </a:r>
            <a:endParaRPr lang="en-US" sz="1750" dirty="0"/>
          </a:p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Vanilla JavaScript (ES6+): تفاعلات خفيفة دون مكتبات خارجية</a:t>
            </a:r>
            <a:endParaRPr lang="en-US" sz="1750" dirty="0"/>
          </a:p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Intersection Observer API: تحسين الأداء وتنشيط الانيميشن عند الظهور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B5759C-E3D0-9426-DCEF-889C2298F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484533" cy="8280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7542343-B98E-2D3C-B8EF-09E83C6A0C1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2841188" y="651867"/>
            <a:ext cx="550902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ميزات أداء وتجربة المستخدم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83235" y="155900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514975" y="2409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سرعة تحميل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28998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صفر مكتبات خارجية، ملفات خفيفة ومحمّلة كسيناريوهات ذكية.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83235" y="371641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514975" y="45668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تجربة مميزة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93790" y="505729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Cursor ذهبي مخصّص، Parallax ثلاثي الأبعاد على الكروت لمؤثر عصري جذاب.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83235" y="587382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514975" y="67242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انيميشن للأرقام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721471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الأرقام تتحسب عند الظهور باستخدام Intersection Observer لعنصر بصري تفاعلي.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D4C93A-4F8B-45D3-9CE1-4272D885B9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31274" y="1239838"/>
            <a:ext cx="2835235" cy="20229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B73FEA5-1AE1-C90A-0BFE-50A9BE4F6C6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04185" y="5840452"/>
            <a:ext cx="2486119" cy="18030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7E9CD93-214D-8CC5-817E-1DA025F3F15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04185" y="3716417"/>
            <a:ext cx="3289415" cy="15783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FF793C6-CE2B-1183-F070-8399FF3C020C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6369" y="8524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محتوى محلي مرجعي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10717887" y="6367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معبد مهجور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394507" y="685746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وصف موجز، تاريخ محلي، إحداثيات جغرافية وأنشطة ميدانية مقترحة للطالب.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559271" y="6444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واحة مخفية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2" y="69354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معلومات بيئية، أنواع محلية، وإرشادات الحفاظ على الطبيعة.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1757652" y="6444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سوق تراثي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434273" y="69354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قصص السكان المحليين، مأكولات شعبية، وروابط بمشاريع تعليمية.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276D7A9-1685-3539-5E6A-7EFDA2ABE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2416" y="2521796"/>
            <a:ext cx="4158613" cy="34002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85190D2-C82A-9BD1-E057-9F0A6C601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1408" y="2521796"/>
            <a:ext cx="4158613" cy="34002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4F8748-CF6C-B214-00D4-DE4F6D44D0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932" y="2521796"/>
            <a:ext cx="4312553" cy="34002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BC7759-2086-09DB-7FB3-18EDEA2E9467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4959" y="1532572"/>
            <a:ext cx="7660481" cy="454652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3909409" y="5024383"/>
            <a:ext cx="1904221" cy="36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285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إطلاق محسن</a:t>
            </a:r>
            <a:endParaRPr lang="en-US" sz="2300" dirty="0"/>
          </a:p>
        </p:txBody>
      </p:sp>
      <p:sp>
        <p:nvSpPr>
          <p:cNvPr id="6" name="Text 1"/>
          <p:cNvSpPr/>
          <p:nvPr/>
        </p:nvSpPr>
        <p:spPr>
          <a:xfrm>
            <a:off x="6309249" y="5024383"/>
            <a:ext cx="1904221" cy="36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285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تصميم تفاعلي</a:t>
            </a:r>
            <a:endParaRPr lang="en-US" sz="2300" dirty="0"/>
          </a:p>
        </p:txBody>
      </p:sp>
      <p:sp>
        <p:nvSpPr>
          <p:cNvPr id="8" name="Text 2"/>
          <p:cNvSpPr/>
          <p:nvPr/>
        </p:nvSpPr>
        <p:spPr>
          <a:xfrm>
            <a:off x="8748218" y="5024383"/>
            <a:ext cx="1904221" cy="36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285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بحث ميداني</a:t>
            </a:r>
            <a:endParaRPr lang="en-US" sz="2300" dirty="0"/>
          </a:p>
        </p:txBody>
      </p:sp>
      <p:sp>
        <p:nvSpPr>
          <p:cNvPr id="9" name="Text 3"/>
          <p:cNvSpPr/>
          <p:nvPr/>
        </p:nvSpPr>
        <p:spPr>
          <a:xfrm>
            <a:off x="793790" y="63341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منهجية العمل: بحث ميداني لتوثيق المواقع → تصميم بصري وتفاعلي يربط التعليم بالسياحة → إطلاق سريع مع تحسينات أداء ومقاييس تقييم.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6358FD-C90D-17CF-5F8C-39F1ADBAF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3068" y="2218026"/>
            <a:ext cx="1554947" cy="15878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6FBA23-2544-6867-0EAE-316CA67522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7934" y="2080226"/>
            <a:ext cx="1479399" cy="15949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462</Words>
  <Application>Microsoft Office PowerPoint</Application>
  <PresentationFormat>Custom</PresentationFormat>
  <Paragraphs>65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Roboto</vt:lpstr>
      <vt:lpstr>Arial</vt:lpstr>
      <vt:lpstr>Roboto Mono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Zeyad 20230239</cp:lastModifiedBy>
  <cp:revision>9</cp:revision>
  <dcterms:created xsi:type="dcterms:W3CDTF">2026-02-22T05:35:19Z</dcterms:created>
  <dcterms:modified xsi:type="dcterms:W3CDTF">2026-02-22T06:37:41Z</dcterms:modified>
</cp:coreProperties>
</file>